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9"/>
  </p:notesMasterIdLst>
  <p:handoutMasterIdLst>
    <p:handoutMasterId r:id="rId10"/>
  </p:handoutMasterIdLst>
  <p:sldIdLst>
    <p:sldId id="256" r:id="rId2"/>
    <p:sldId id="261" r:id="rId3"/>
    <p:sldId id="258" r:id="rId4"/>
    <p:sldId id="259" r:id="rId5"/>
    <p:sldId id="262" r:id="rId6"/>
    <p:sldId id="264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1722" autoAdjust="0"/>
  </p:normalViewPr>
  <p:slideViewPr>
    <p:cSldViewPr snapToGrid="0">
      <p:cViewPr varScale="1">
        <p:scale>
          <a:sx n="84" d="100"/>
          <a:sy n="84" d="100"/>
        </p:scale>
        <p:origin x="5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mawumi  Kola-Lawal" userId="2dc78777-ee6c-41a9-9ee2-fbf4d7202414" providerId="ADAL" clId="{9800D0F5-6EFB-4702-A583-B2512B38D044}"/>
    <pc:docChg chg="modSld">
      <pc:chgData name="Omawumi  Kola-Lawal" userId="2dc78777-ee6c-41a9-9ee2-fbf4d7202414" providerId="ADAL" clId="{9800D0F5-6EFB-4702-A583-B2512B38D044}" dt="2024-06-17T12:12:40.712" v="8"/>
      <pc:docMkLst>
        <pc:docMk/>
      </pc:docMkLst>
      <pc:sldChg chg="modSp mod modNotesTx">
        <pc:chgData name="Omawumi  Kola-Lawal" userId="2dc78777-ee6c-41a9-9ee2-fbf4d7202414" providerId="ADAL" clId="{9800D0F5-6EFB-4702-A583-B2512B38D044}" dt="2024-06-17T12:12:40.712" v="8"/>
        <pc:sldMkLst>
          <pc:docMk/>
          <pc:sldMk cId="2676042661" sldId="260"/>
        </pc:sldMkLst>
        <pc:spChg chg="mod">
          <ac:chgData name="Omawumi  Kola-Lawal" userId="2dc78777-ee6c-41a9-9ee2-fbf4d7202414" providerId="ADAL" clId="{9800D0F5-6EFB-4702-A583-B2512B38D044}" dt="2024-06-17T12:12:40.712" v="8"/>
          <ac:spMkLst>
            <pc:docMk/>
            <pc:sldMk cId="2676042661" sldId="260"/>
            <ac:spMk id="3" creationId="{C11976FB-EBB1-426C-A945-A6FC2DD4B76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0956187-462D-4DEC-9FE2-78BF7F5E59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FAB346-644B-4C28-B110-A9C3CD7F93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8330A-5534-467E-93A9-6BA5DC75EBEB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6A3AFA-EBF3-4197-8230-ED78E81C66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5E5D7-E645-4E1A-B549-6314A55EC2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1D295-CA4A-45FE-8BFF-A6B2F2771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86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6686F1-8EF1-4E54-A128-ADF159FD1371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DE64C-35BB-4210-9E41-A5CAB371D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5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back to the series of short courses titled Environmental and social due diligence Simplified. The courses provide a really simple guide for completing the environmental and social due diligence process for development projects.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Part 4 focuses on </a:t>
            </a:r>
            <a:r>
              <a:rPr lang="en-US" sz="1200" dirty="0">
                <a:solidFill>
                  <a:srgbClr val="FFFF00"/>
                </a:solidFill>
              </a:rPr>
              <a:t>Writing Reports and Developing Action Plans</a:t>
            </a:r>
            <a:r>
              <a:rPr lang="en-US" dirty="0"/>
              <a:t>. We’ll be talking about the report writing and review process and developing environmental and social action plans or ESAPs for short.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DE64C-35BB-4210-9E41-A5CAB371D6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289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 let’s recap. In Part 3, we talked about </a:t>
            </a:r>
            <a:r>
              <a:rPr lang="en-US" dirty="0" err="1"/>
              <a:t>i</a:t>
            </a:r>
            <a:r>
              <a:rPr lang="en-US" dirty="0"/>
              <a:t>) what site visits entail. We explained that, since the principal reason a due diligence is conducted is to identify environmental or social issues and risks, it is really important that there is a physical confirmation of all the environmental and social attributes of a project</a:t>
            </a:r>
            <a:r>
              <a:rPr lang="en-US" sz="1200" dirty="0"/>
              <a:t>. This is achieved by conducting a site visit.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We also talked about the </a:t>
            </a:r>
            <a:r>
              <a:rPr lang="en-US" dirty="0"/>
              <a:t>main objective of the entire due diligence process – and that is identifying environmental and social issues, risks or gaps in a project</a:t>
            </a:r>
            <a:r>
              <a:rPr lang="en-US" sz="1200" dirty="0"/>
              <a:t>. We explained that issues, risks and gaps are identified against the reference or best practice standards used to conduct the due diligence.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DE64C-35BB-4210-9E41-A5CAB371D61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382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now, the due diligence team are ready to begin writing a report. Report writing is usually done in two stages – firstly a Preliminary Report of Findings is prepared and submitted to the client. This happens shortly after the site visit. After this preliminary report is reviewed by the client, a final full due diligence report is prepared.</a:t>
            </a:r>
          </a:p>
          <a:p>
            <a:endParaRPr lang="en-US" dirty="0"/>
          </a:p>
          <a:p>
            <a:r>
              <a:rPr lang="en-US" dirty="0"/>
              <a:t>Any well-written full due diligence report should contain:</a:t>
            </a:r>
          </a:p>
          <a:p>
            <a:endParaRPr lang="en-US" dirty="0"/>
          </a:p>
          <a:p>
            <a:pPr marL="0" indent="0" algn="l" fontAlgn="base">
              <a:buNone/>
            </a:pPr>
            <a:r>
              <a:rPr lang="en-US" dirty="0"/>
              <a:t>1. An </a:t>
            </a:r>
            <a:r>
              <a:rPr lang="en-US" sz="1200" dirty="0"/>
              <a:t>Executive summary, which provides an overview of the key environmental and social issues, risks and gaps on the project. Financing institutions will usually read this section in detail.</a:t>
            </a:r>
          </a:p>
          <a:p>
            <a:pPr marL="0" indent="0" algn="l" fontAlgn="base">
              <a:buNone/>
            </a:pPr>
            <a:endParaRPr lang="en-US" sz="1200" dirty="0"/>
          </a:p>
          <a:p>
            <a:pPr algn="l" fontAlgn="base"/>
            <a:r>
              <a:rPr lang="en-US" sz="1200" dirty="0"/>
              <a:t>2. A clear statement of the scope and objectives of the due diligence process</a:t>
            </a:r>
          </a:p>
          <a:p>
            <a:pPr algn="l" fontAlgn="base"/>
            <a:endParaRPr lang="en-US" sz="1200" dirty="0"/>
          </a:p>
          <a:p>
            <a:pPr algn="l" fontAlgn="base"/>
            <a:r>
              <a:rPr lang="en-US" sz="1200" dirty="0"/>
              <a:t>3. The project description, which details the different components of the project and a description of the Environmental and social setting around the project</a:t>
            </a:r>
          </a:p>
          <a:p>
            <a:pPr algn="l" fontAlgn="base"/>
            <a:endParaRPr lang="en-US" sz="1200" dirty="0"/>
          </a:p>
          <a:p>
            <a:pPr algn="l" fontAlgn="base"/>
            <a:r>
              <a:rPr lang="en-US" sz="1200" dirty="0"/>
              <a:t>4. The legal framework and Reference standards applicable to the project against which the project is being diligence. These will include local, national and international laws, regulations, guidelines and best practices</a:t>
            </a:r>
          </a:p>
          <a:p>
            <a:pPr algn="l" fontAlgn="base"/>
            <a:endParaRPr lang="en-US" sz="1200" dirty="0"/>
          </a:p>
          <a:p>
            <a:pPr marL="0" indent="0" algn="l" fontAlgn="base">
              <a:buNone/>
            </a:pPr>
            <a:r>
              <a:rPr lang="en-US" sz="1200" dirty="0"/>
              <a:t>5. A Compliance review/Gap analysis fully describing the project’s performance against each applicable reference standard. The compliance review will typically only be done against the international standards to which the financing institution subscribes</a:t>
            </a:r>
          </a:p>
          <a:p>
            <a:pPr marL="0" indent="0" algn="l" fontAlgn="base">
              <a:buNone/>
            </a:pPr>
            <a:endParaRPr lang="en-US" sz="1200" dirty="0"/>
          </a:p>
          <a:p>
            <a:pPr algn="l" fontAlgn="base"/>
            <a:r>
              <a:rPr lang="en-US" sz="1200" dirty="0"/>
              <a:t>6. Environmental and social action plan or ESAP. Let’s look at the components of a good ESAP.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DE64C-35BB-4210-9E41-A5CAB371D61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999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ESAPs should have a few key elements: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Firstly, the specific reference standard in question, with an accompanying statement of the actual gaps identified by the due diligence team</a:t>
            </a:r>
          </a:p>
          <a:p>
            <a:endParaRPr lang="en-US" dirty="0"/>
          </a:p>
          <a:p>
            <a:r>
              <a:rPr lang="en-US" dirty="0"/>
              <a:t>Also, the corrective action or actions which have been proposed for closing out gaps.</a:t>
            </a:r>
          </a:p>
          <a:p>
            <a:endParaRPr lang="en-US" dirty="0"/>
          </a:p>
          <a:p>
            <a:r>
              <a:rPr lang="en-US" dirty="0"/>
              <a:t>Very importantly, the completion indicators which are absolutely crucial for providing an objective way of determining whether gaps have been closed.</a:t>
            </a:r>
          </a:p>
          <a:p>
            <a:endParaRPr lang="en-US" dirty="0"/>
          </a:p>
          <a:p>
            <a:r>
              <a:rPr lang="en-US" dirty="0"/>
              <a:t>And lastly, clearly stated timelines for implementation. </a:t>
            </a:r>
          </a:p>
          <a:p>
            <a:endParaRPr lang="en-US" dirty="0"/>
          </a:p>
          <a:p>
            <a:r>
              <a:rPr lang="en-US" dirty="0"/>
              <a:t>The project representatives will need to agree with the timelines and contents of the ESAP.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DE64C-35BB-4210-9E41-A5CAB371D61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567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DE64C-35BB-4210-9E41-A5CAB371D6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95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That’s the end of Part 4! Listen to the final course in this series – Environmental and Social Due Diligence Simplified – Part 5 – </a:t>
            </a:r>
            <a:r>
              <a:rPr lang="en-US" sz="1200" dirty="0"/>
              <a:t>ESAP Legalization, Implementation and Monitoring</a:t>
            </a:r>
            <a:r>
              <a:rPr lang="en-US" dirty="0"/>
              <a:t>. We’ll be talking about including the environmental and social action plan in financing agreements and how to monitor ESAP implementation. </a:t>
            </a:r>
          </a:p>
          <a:p>
            <a:endParaRPr lang="en-US" dirty="0"/>
          </a:p>
          <a:p>
            <a:r>
              <a:rPr lang="en-US" dirty="0"/>
              <a:t>And, look out for our website – www. www.climatesynergy.net – it will have useful sustainability and risk management information for project sponsors and developers, as well as sustainability practitioners.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DE64C-35BB-4210-9E41-A5CAB371D61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62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801187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6DDB6E6-5517-4243-8CCB-E767FDEB5599}"/>
              </a:ext>
            </a:extLst>
          </p:cNvPr>
          <p:cNvSpPr txBox="1">
            <a:spLocks/>
          </p:cNvSpPr>
          <p:nvPr userDrawn="1"/>
        </p:nvSpPr>
        <p:spPr>
          <a:xfrm>
            <a:off x="7175002" y="6364151"/>
            <a:ext cx="18383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Torquoise</a:t>
            </a:r>
            <a:r>
              <a:rPr lang="en-US" dirty="0"/>
              <a:t> Sustainability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0E81A8E-CF6A-4571-B788-1B18078DD170}"/>
              </a:ext>
            </a:extLst>
          </p:cNvPr>
          <p:cNvSpPr txBox="1">
            <a:spLocks/>
          </p:cNvSpPr>
          <p:nvPr userDrawn="1"/>
        </p:nvSpPr>
        <p:spPr>
          <a:xfrm>
            <a:off x="1701652" y="6364151"/>
            <a:ext cx="18383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Torquoise</a:t>
            </a:r>
            <a:r>
              <a:rPr lang="en-US" dirty="0"/>
              <a:t> Sustainability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231F850-A5F3-4FC0-9626-2A1397FFE5CC}"/>
              </a:ext>
            </a:extLst>
          </p:cNvPr>
          <p:cNvSpPr txBox="1">
            <a:spLocks/>
          </p:cNvSpPr>
          <p:nvPr userDrawn="1"/>
        </p:nvSpPr>
        <p:spPr>
          <a:xfrm>
            <a:off x="708873" y="6364151"/>
            <a:ext cx="18383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Torquoise</a:t>
            </a:r>
            <a:r>
              <a:rPr lang="en-US" dirty="0"/>
              <a:t> Sustainability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33BFC7A-C7FE-4D7A-8429-9F250B98C710}"/>
              </a:ext>
            </a:extLst>
          </p:cNvPr>
          <p:cNvSpPr txBox="1">
            <a:spLocks/>
          </p:cNvSpPr>
          <p:nvPr userDrawn="1"/>
        </p:nvSpPr>
        <p:spPr>
          <a:xfrm>
            <a:off x="708873" y="6364151"/>
            <a:ext cx="18383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Torquoise</a:t>
            </a:r>
            <a:r>
              <a:rPr lang="en-US" dirty="0"/>
              <a:t> Sustainability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5C5FC4-6AFA-4896-8C97-CBB9AD363569}"/>
              </a:ext>
            </a:extLst>
          </p:cNvPr>
          <p:cNvSpPr txBox="1">
            <a:spLocks/>
          </p:cNvSpPr>
          <p:nvPr userDrawn="1"/>
        </p:nvSpPr>
        <p:spPr>
          <a:xfrm>
            <a:off x="708873" y="6364151"/>
            <a:ext cx="18383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Torquoise</a:t>
            </a:r>
            <a:r>
              <a:rPr lang="en-US" dirty="0"/>
              <a:t> Sustainability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6397210-0E13-4901-A05F-F0FEF6489E45}"/>
              </a:ext>
            </a:extLst>
          </p:cNvPr>
          <p:cNvSpPr txBox="1">
            <a:spLocks/>
          </p:cNvSpPr>
          <p:nvPr userDrawn="1"/>
        </p:nvSpPr>
        <p:spPr>
          <a:xfrm>
            <a:off x="708873" y="6364151"/>
            <a:ext cx="18383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Torquoise</a:t>
            </a:r>
            <a:r>
              <a:rPr lang="en-US" dirty="0"/>
              <a:t> Sustainability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D214D32-84EE-4384-A0BE-A812DE2D2720}"/>
              </a:ext>
            </a:extLst>
          </p:cNvPr>
          <p:cNvSpPr txBox="1">
            <a:spLocks/>
          </p:cNvSpPr>
          <p:nvPr userDrawn="1"/>
        </p:nvSpPr>
        <p:spPr>
          <a:xfrm>
            <a:off x="708873" y="6364151"/>
            <a:ext cx="18383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Torquoise</a:t>
            </a:r>
            <a:r>
              <a:rPr lang="en-US" dirty="0"/>
              <a:t> Sustainability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3C52594-FE7A-4955-9E06-BD70B4F7D108}"/>
              </a:ext>
            </a:extLst>
          </p:cNvPr>
          <p:cNvSpPr txBox="1">
            <a:spLocks/>
          </p:cNvSpPr>
          <p:nvPr userDrawn="1"/>
        </p:nvSpPr>
        <p:spPr>
          <a:xfrm>
            <a:off x="708873" y="6364151"/>
            <a:ext cx="18383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Torquoise</a:t>
            </a:r>
            <a:r>
              <a:rPr lang="en-US" dirty="0"/>
              <a:t> Sustainability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CD161F5-892C-464B-9E8F-6B27E57CEA7E}"/>
              </a:ext>
            </a:extLst>
          </p:cNvPr>
          <p:cNvSpPr txBox="1">
            <a:spLocks/>
          </p:cNvSpPr>
          <p:nvPr userDrawn="1"/>
        </p:nvSpPr>
        <p:spPr>
          <a:xfrm>
            <a:off x="708873" y="6364151"/>
            <a:ext cx="18383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Torquoise</a:t>
            </a:r>
            <a:r>
              <a:rPr lang="en-US" dirty="0"/>
              <a:t> Sustainability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78A76AB-F8DA-4CE8-8E09-A0181AB7CEEA}"/>
              </a:ext>
            </a:extLst>
          </p:cNvPr>
          <p:cNvSpPr txBox="1">
            <a:spLocks/>
          </p:cNvSpPr>
          <p:nvPr userDrawn="1"/>
        </p:nvSpPr>
        <p:spPr>
          <a:xfrm>
            <a:off x="708873" y="6364151"/>
            <a:ext cx="18383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Torquoise</a:t>
            </a:r>
            <a:r>
              <a:rPr lang="en-US" dirty="0"/>
              <a:t> Sustainability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E96A03E-44F6-409D-BEF4-71DD48981941}"/>
              </a:ext>
            </a:extLst>
          </p:cNvPr>
          <p:cNvSpPr txBox="1">
            <a:spLocks/>
          </p:cNvSpPr>
          <p:nvPr userDrawn="1"/>
        </p:nvSpPr>
        <p:spPr>
          <a:xfrm>
            <a:off x="708873" y="6364151"/>
            <a:ext cx="18383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Torquoise</a:t>
            </a:r>
            <a:r>
              <a:rPr lang="en-US" dirty="0"/>
              <a:t> Sustainability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49841" y="6356350"/>
            <a:ext cx="2015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r>
              <a:rPr lang="en-US" dirty="0" err="1"/>
              <a:t>Torquoise</a:t>
            </a:r>
            <a:r>
              <a:rPr lang="en-US" dirty="0"/>
              <a:t> Sustainability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C3973-2157-4110-8364-F8F240C83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7" y="808121"/>
            <a:ext cx="7946317" cy="3255264"/>
          </a:xfrm>
        </p:spPr>
        <p:txBody>
          <a:bodyPr>
            <a:normAutofit/>
          </a:bodyPr>
          <a:lstStyle/>
          <a:p>
            <a:r>
              <a:rPr lang="en-US" dirty="0"/>
              <a:t>Environmental and Social Due Diligence </a:t>
            </a:r>
            <a:r>
              <a:rPr lang="en-US" dirty="0">
                <a:solidFill>
                  <a:srgbClr val="FFFF00"/>
                </a:solidFill>
              </a:rPr>
              <a:t>Simplified</a:t>
            </a:r>
            <a:br>
              <a:rPr lang="en-US" dirty="0"/>
            </a:br>
            <a:r>
              <a:rPr lang="en-US" sz="4400" dirty="0">
                <a:solidFill>
                  <a:srgbClr val="FFFF00"/>
                </a:solidFill>
              </a:rPr>
              <a:t>Part 4 – Writing Reports and Developing Action Plans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37A1FA-4F81-48DF-BF5D-E05E07241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15" y="4174436"/>
            <a:ext cx="7315200" cy="1762538"/>
          </a:xfrm>
        </p:spPr>
        <p:txBody>
          <a:bodyPr>
            <a:normAutofit/>
          </a:bodyPr>
          <a:lstStyle/>
          <a:p>
            <a:r>
              <a:rPr lang="en-US" b="1" dirty="0"/>
              <a:t>A </a:t>
            </a:r>
            <a:r>
              <a:rPr lang="en-US" b="1" dirty="0">
                <a:solidFill>
                  <a:srgbClr val="FFFF00"/>
                </a:solidFill>
              </a:rPr>
              <a:t>Simple</a:t>
            </a:r>
            <a:r>
              <a:rPr lang="en-US" b="1" dirty="0"/>
              <a:t> Course Guide for Completing the Environmental and Social Due Diligence Process for Projects</a:t>
            </a:r>
          </a:p>
          <a:p>
            <a:endParaRPr lang="en-US" b="1" dirty="0"/>
          </a:p>
          <a:p>
            <a:r>
              <a:rPr lang="en-US" dirty="0"/>
              <a:t>By </a:t>
            </a:r>
            <a:r>
              <a:rPr lang="en-US" b="1" dirty="0">
                <a:solidFill>
                  <a:srgbClr val="FFFF00"/>
                </a:solidFill>
              </a:rPr>
              <a:t>Omawumi Kola-Lawal</a:t>
            </a:r>
            <a:r>
              <a:rPr lang="en-US" dirty="0"/>
              <a:t>, Sustainability &amp; Impact Leader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2E10AC-ED11-47B3-AC45-172357FF48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6164" y="0"/>
            <a:ext cx="3171155" cy="6858000"/>
          </a:xfrm>
          <a:prstGeom prst="rect">
            <a:avLst/>
          </a:prstGeom>
        </p:spPr>
      </p:pic>
      <p:pic>
        <p:nvPicPr>
          <p:cNvPr id="4" name="How to Conduct ESDD Pt4 1">
            <a:hlinkClick r:id="" action="ppaction://media"/>
            <a:extLst>
              <a:ext uri="{FF2B5EF4-FFF2-40B4-BE49-F238E27FC236}">
                <a16:creationId xmlns:a16="http://schemas.microsoft.com/office/drawing/2014/main" id="{365F44DA-D5BF-45E4-AA0A-66BB48B138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0409" y="59369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82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0591A0-0DD0-47ED-BD9D-C516706337C5}"/>
              </a:ext>
            </a:extLst>
          </p:cNvPr>
          <p:cNvSpPr txBox="1"/>
          <p:nvPr/>
        </p:nvSpPr>
        <p:spPr>
          <a:xfrm>
            <a:off x="1358348" y="2062226"/>
            <a:ext cx="947530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rgbClr val="000000"/>
                </a:solidFill>
                <a:effectLst/>
                <a:latin typeface="Bodoni MT" panose="02070603080606020203" pitchFamily="18" charset="0"/>
              </a:rPr>
              <a:t>“A small key can open big doors”</a:t>
            </a:r>
          </a:p>
          <a:p>
            <a:pPr algn="ctr"/>
            <a:endParaRPr lang="en-US" sz="3200" b="1" i="1" dirty="0">
              <a:solidFill>
                <a:srgbClr val="000000"/>
              </a:solidFill>
              <a:latin typeface="Bodoni MT" panose="02070603080606020203" pitchFamily="18" charset="0"/>
            </a:endParaRPr>
          </a:p>
          <a:p>
            <a:pPr algn="ctr"/>
            <a:r>
              <a:rPr lang="en-US" sz="3200" b="1" dirty="0">
                <a:solidFill>
                  <a:srgbClr val="000000"/>
                </a:solidFill>
                <a:latin typeface="Learning Curve Pro"/>
              </a:rPr>
              <a:t>A Kurdish saying</a:t>
            </a:r>
          </a:p>
          <a:p>
            <a:pPr algn="ctr"/>
            <a:endParaRPr lang="en-US" sz="3200" b="1" i="1" dirty="0">
              <a:solidFill>
                <a:srgbClr val="000000"/>
              </a:solidFill>
              <a:latin typeface="Bodoni MT" panose="02070603080606020203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132D834-E5B9-4244-A6D4-FEB374A30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669" y="5346317"/>
            <a:ext cx="1521725" cy="152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749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2000">
        <p159:morph option="byObject"/>
      </p:transition>
    </mc:Choice>
    <mc:Fallback xmlns="">
      <p:transition spd="slow" advTm="1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A7DBC-335D-4AA1-8C2A-C2FB6DD5D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Recap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976FB-EBB1-426C-A945-A6FC2DD4B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8"/>
            <a:ext cx="7806917" cy="5466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Let’s Recap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In Part 3, we talked about:</a:t>
            </a:r>
          </a:p>
          <a:p>
            <a:r>
              <a:rPr lang="en-US" sz="2800" dirty="0"/>
              <a:t>What site visits entail</a:t>
            </a:r>
          </a:p>
          <a:p>
            <a:r>
              <a:rPr lang="en-US" sz="2800" dirty="0"/>
              <a:t>ESDD objectives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How to Conduct ESDD Pt4 3">
            <a:hlinkClick r:id="" action="ppaction://media"/>
            <a:extLst>
              <a:ext uri="{FF2B5EF4-FFF2-40B4-BE49-F238E27FC236}">
                <a16:creationId xmlns:a16="http://schemas.microsoft.com/office/drawing/2014/main" id="{2FCB5095-88A9-4E4A-BF1B-150751DAD4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1384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77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A7DBC-335D-4AA1-8C2A-C2FB6DD5D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Due Diligence </a:t>
            </a:r>
            <a:r>
              <a:rPr lang="en-US" dirty="0">
                <a:solidFill>
                  <a:srgbClr val="FFFF00"/>
                </a:solidFill>
              </a:rPr>
              <a:t>Reports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8DDC7A02-273D-4AF7-8CB8-22E3E2762F31}"/>
              </a:ext>
            </a:extLst>
          </p:cNvPr>
          <p:cNvSpPr/>
          <p:nvPr/>
        </p:nvSpPr>
        <p:spPr>
          <a:xfrm>
            <a:off x="6280029" y="1639020"/>
            <a:ext cx="2653450" cy="25036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62" y="12436"/>
                </a:moveTo>
                <a:cubicBezTo>
                  <a:pt x="20562" y="12598"/>
                  <a:pt x="20602" y="12760"/>
                  <a:pt x="20602" y="12881"/>
                </a:cubicBezTo>
                <a:cubicBezTo>
                  <a:pt x="20602" y="12962"/>
                  <a:pt x="20602" y="13043"/>
                  <a:pt x="20642" y="13124"/>
                </a:cubicBezTo>
                <a:cubicBezTo>
                  <a:pt x="20642" y="13124"/>
                  <a:pt x="20642" y="13124"/>
                  <a:pt x="20642" y="13164"/>
                </a:cubicBezTo>
                <a:cubicBezTo>
                  <a:pt x="20642" y="13164"/>
                  <a:pt x="20642" y="13164"/>
                  <a:pt x="20642" y="13205"/>
                </a:cubicBezTo>
                <a:cubicBezTo>
                  <a:pt x="20602" y="13245"/>
                  <a:pt x="20562" y="13326"/>
                  <a:pt x="20482" y="13367"/>
                </a:cubicBezTo>
                <a:cubicBezTo>
                  <a:pt x="20402" y="13448"/>
                  <a:pt x="20322" y="13529"/>
                  <a:pt x="20242" y="13609"/>
                </a:cubicBezTo>
                <a:cubicBezTo>
                  <a:pt x="20202" y="13650"/>
                  <a:pt x="20123" y="13731"/>
                  <a:pt x="20083" y="13771"/>
                </a:cubicBezTo>
                <a:cubicBezTo>
                  <a:pt x="19963" y="13893"/>
                  <a:pt x="19843" y="13973"/>
                  <a:pt x="19723" y="14095"/>
                </a:cubicBezTo>
                <a:cubicBezTo>
                  <a:pt x="19604" y="14216"/>
                  <a:pt x="19524" y="14297"/>
                  <a:pt x="19404" y="14418"/>
                </a:cubicBezTo>
                <a:cubicBezTo>
                  <a:pt x="19284" y="14540"/>
                  <a:pt x="19204" y="14661"/>
                  <a:pt x="19084" y="14782"/>
                </a:cubicBezTo>
                <a:cubicBezTo>
                  <a:pt x="19084" y="14823"/>
                  <a:pt x="19045" y="14823"/>
                  <a:pt x="19045" y="14863"/>
                </a:cubicBezTo>
                <a:cubicBezTo>
                  <a:pt x="19045" y="14904"/>
                  <a:pt x="19005" y="14904"/>
                  <a:pt x="19005" y="14944"/>
                </a:cubicBezTo>
                <a:cubicBezTo>
                  <a:pt x="19005" y="14944"/>
                  <a:pt x="18965" y="14985"/>
                  <a:pt x="18965" y="14985"/>
                </a:cubicBezTo>
                <a:cubicBezTo>
                  <a:pt x="18965" y="14702"/>
                  <a:pt x="18965" y="14418"/>
                  <a:pt x="18965" y="14135"/>
                </a:cubicBezTo>
                <a:cubicBezTo>
                  <a:pt x="18965" y="14095"/>
                  <a:pt x="18965" y="14054"/>
                  <a:pt x="18965" y="14014"/>
                </a:cubicBezTo>
                <a:cubicBezTo>
                  <a:pt x="18965" y="13973"/>
                  <a:pt x="19005" y="13973"/>
                  <a:pt x="19005" y="13933"/>
                </a:cubicBezTo>
                <a:cubicBezTo>
                  <a:pt x="19045" y="13893"/>
                  <a:pt x="19045" y="13852"/>
                  <a:pt x="19084" y="13852"/>
                </a:cubicBezTo>
                <a:cubicBezTo>
                  <a:pt x="19084" y="13852"/>
                  <a:pt x="19084" y="13852"/>
                  <a:pt x="19124" y="13812"/>
                </a:cubicBezTo>
                <a:cubicBezTo>
                  <a:pt x="19204" y="13731"/>
                  <a:pt x="19284" y="13609"/>
                  <a:pt x="19364" y="13529"/>
                </a:cubicBezTo>
                <a:cubicBezTo>
                  <a:pt x="19444" y="13407"/>
                  <a:pt x="19564" y="13326"/>
                  <a:pt x="19643" y="13205"/>
                </a:cubicBezTo>
                <a:cubicBezTo>
                  <a:pt x="19683" y="13164"/>
                  <a:pt x="19683" y="13124"/>
                  <a:pt x="19723" y="13124"/>
                </a:cubicBezTo>
                <a:cubicBezTo>
                  <a:pt x="19763" y="13043"/>
                  <a:pt x="19843" y="13003"/>
                  <a:pt x="19883" y="12922"/>
                </a:cubicBezTo>
                <a:cubicBezTo>
                  <a:pt x="19883" y="12922"/>
                  <a:pt x="19923" y="12881"/>
                  <a:pt x="19923" y="12881"/>
                </a:cubicBezTo>
                <a:cubicBezTo>
                  <a:pt x="19963" y="12841"/>
                  <a:pt x="20003" y="12800"/>
                  <a:pt x="20003" y="12800"/>
                </a:cubicBezTo>
                <a:cubicBezTo>
                  <a:pt x="20083" y="12720"/>
                  <a:pt x="20122" y="12679"/>
                  <a:pt x="20202" y="12598"/>
                </a:cubicBezTo>
                <a:cubicBezTo>
                  <a:pt x="20282" y="12517"/>
                  <a:pt x="20402" y="12436"/>
                  <a:pt x="20482" y="12355"/>
                </a:cubicBezTo>
                <a:cubicBezTo>
                  <a:pt x="20482" y="12355"/>
                  <a:pt x="20522" y="12315"/>
                  <a:pt x="20522" y="12315"/>
                </a:cubicBezTo>
                <a:cubicBezTo>
                  <a:pt x="20522" y="12275"/>
                  <a:pt x="20522" y="12356"/>
                  <a:pt x="2056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40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3" y="9645"/>
                  <a:pt x="20203" y="9686"/>
                </a:cubicBezTo>
                <a:cubicBezTo>
                  <a:pt x="20203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4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4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5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6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5" y="4994"/>
                  <a:pt x="19124" y="4953"/>
                </a:cubicBezTo>
                <a:close/>
                <a:moveTo>
                  <a:pt x="18246" y="4225"/>
                </a:moveTo>
                <a:cubicBezTo>
                  <a:pt x="1828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6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1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2" y="4468"/>
                </a:cubicBezTo>
                <a:cubicBezTo>
                  <a:pt x="15252" y="4468"/>
                  <a:pt x="15252" y="4508"/>
                  <a:pt x="15252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3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3" y="3578"/>
                  <a:pt x="14693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9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9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58" y="949"/>
                  <a:pt x="11658" y="949"/>
                </a:cubicBezTo>
                <a:close/>
                <a:moveTo>
                  <a:pt x="10460" y="949"/>
                </a:moveTo>
                <a:cubicBezTo>
                  <a:pt x="10500" y="908"/>
                  <a:pt x="10500" y="908"/>
                  <a:pt x="10540" y="868"/>
                </a:cubicBezTo>
                <a:cubicBezTo>
                  <a:pt x="10540" y="868"/>
                  <a:pt x="10540" y="827"/>
                  <a:pt x="10580" y="827"/>
                </a:cubicBezTo>
                <a:cubicBezTo>
                  <a:pt x="10580" y="827"/>
                  <a:pt x="10580" y="827"/>
                  <a:pt x="10580" y="827"/>
                </a:cubicBezTo>
                <a:cubicBezTo>
                  <a:pt x="10899" y="827"/>
                  <a:pt x="11219" y="868"/>
                  <a:pt x="11498" y="868"/>
                </a:cubicBezTo>
                <a:cubicBezTo>
                  <a:pt x="11498" y="868"/>
                  <a:pt x="11498" y="868"/>
                  <a:pt x="11538" y="868"/>
                </a:cubicBezTo>
                <a:cubicBezTo>
                  <a:pt x="11538" y="868"/>
                  <a:pt x="11498" y="908"/>
                  <a:pt x="11498" y="908"/>
                </a:cubicBezTo>
                <a:cubicBezTo>
                  <a:pt x="11419" y="989"/>
                  <a:pt x="11379" y="1070"/>
                  <a:pt x="11299" y="1151"/>
                </a:cubicBezTo>
                <a:cubicBezTo>
                  <a:pt x="11219" y="1232"/>
                  <a:pt x="11179" y="1313"/>
                  <a:pt x="11099" y="1394"/>
                </a:cubicBezTo>
                <a:cubicBezTo>
                  <a:pt x="11019" y="1475"/>
                  <a:pt x="10939" y="1556"/>
                  <a:pt x="10860" y="1677"/>
                </a:cubicBezTo>
                <a:cubicBezTo>
                  <a:pt x="10820" y="1717"/>
                  <a:pt x="10780" y="1758"/>
                  <a:pt x="10740" y="1798"/>
                </a:cubicBezTo>
                <a:cubicBezTo>
                  <a:pt x="10700" y="1879"/>
                  <a:pt x="10660" y="1920"/>
                  <a:pt x="10580" y="2000"/>
                </a:cubicBezTo>
                <a:cubicBezTo>
                  <a:pt x="10540" y="2081"/>
                  <a:pt x="10500" y="2122"/>
                  <a:pt x="10460" y="2203"/>
                </a:cubicBezTo>
                <a:cubicBezTo>
                  <a:pt x="10380" y="2324"/>
                  <a:pt x="10340" y="2405"/>
                  <a:pt x="10301" y="2526"/>
                </a:cubicBezTo>
                <a:cubicBezTo>
                  <a:pt x="10301" y="2526"/>
                  <a:pt x="10301" y="2526"/>
                  <a:pt x="10301" y="2526"/>
                </a:cubicBezTo>
                <a:cubicBezTo>
                  <a:pt x="10101" y="2526"/>
                  <a:pt x="9901" y="2526"/>
                  <a:pt x="9702" y="2526"/>
                </a:cubicBezTo>
                <a:cubicBezTo>
                  <a:pt x="9662" y="2526"/>
                  <a:pt x="9662" y="2526"/>
                  <a:pt x="9622" y="2526"/>
                </a:cubicBezTo>
                <a:cubicBezTo>
                  <a:pt x="9542" y="2526"/>
                  <a:pt x="9422" y="2526"/>
                  <a:pt x="9342" y="2526"/>
                </a:cubicBezTo>
                <a:cubicBezTo>
                  <a:pt x="9342" y="2526"/>
                  <a:pt x="9342" y="2526"/>
                  <a:pt x="9342" y="2526"/>
                </a:cubicBezTo>
                <a:cubicBezTo>
                  <a:pt x="9262" y="2526"/>
                  <a:pt x="9183" y="2526"/>
                  <a:pt x="9143" y="2526"/>
                </a:cubicBezTo>
                <a:cubicBezTo>
                  <a:pt x="9143" y="2526"/>
                  <a:pt x="9143" y="2526"/>
                  <a:pt x="9143" y="2526"/>
                </a:cubicBezTo>
                <a:cubicBezTo>
                  <a:pt x="9183" y="2486"/>
                  <a:pt x="9262" y="2405"/>
                  <a:pt x="9302" y="2364"/>
                </a:cubicBezTo>
                <a:cubicBezTo>
                  <a:pt x="9342" y="2324"/>
                  <a:pt x="9382" y="2284"/>
                  <a:pt x="9422" y="2243"/>
                </a:cubicBezTo>
                <a:cubicBezTo>
                  <a:pt x="9502" y="2162"/>
                  <a:pt x="9582" y="2081"/>
                  <a:pt x="9662" y="2000"/>
                </a:cubicBezTo>
                <a:cubicBezTo>
                  <a:pt x="9702" y="1960"/>
                  <a:pt x="9742" y="1920"/>
                  <a:pt x="9782" y="1879"/>
                </a:cubicBezTo>
                <a:cubicBezTo>
                  <a:pt x="9821" y="1839"/>
                  <a:pt x="9821" y="1839"/>
                  <a:pt x="9861" y="1798"/>
                </a:cubicBezTo>
                <a:cubicBezTo>
                  <a:pt x="9861" y="1798"/>
                  <a:pt x="9901" y="1758"/>
                  <a:pt x="9901" y="1758"/>
                </a:cubicBezTo>
                <a:cubicBezTo>
                  <a:pt x="9941" y="1717"/>
                  <a:pt x="9941" y="1717"/>
                  <a:pt x="9981" y="1677"/>
                </a:cubicBezTo>
                <a:cubicBezTo>
                  <a:pt x="9981" y="1677"/>
                  <a:pt x="9981" y="1677"/>
                  <a:pt x="9981" y="1677"/>
                </a:cubicBezTo>
                <a:cubicBezTo>
                  <a:pt x="9981" y="1677"/>
                  <a:pt x="10021" y="1636"/>
                  <a:pt x="10021" y="1636"/>
                </a:cubicBezTo>
                <a:cubicBezTo>
                  <a:pt x="10061" y="1596"/>
                  <a:pt x="10101" y="1555"/>
                  <a:pt x="10141" y="1475"/>
                </a:cubicBezTo>
                <a:cubicBezTo>
                  <a:pt x="10221" y="1353"/>
                  <a:pt x="10301" y="1272"/>
                  <a:pt x="10380" y="1151"/>
                </a:cubicBezTo>
                <a:cubicBezTo>
                  <a:pt x="10380" y="1070"/>
                  <a:pt x="10420" y="1030"/>
                  <a:pt x="1046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9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B4000AC3-EE35-4ED5-9D74-6322A7534AE8}"/>
              </a:ext>
            </a:extLst>
          </p:cNvPr>
          <p:cNvSpPr/>
          <p:nvPr/>
        </p:nvSpPr>
        <p:spPr>
          <a:xfrm rot="10800000">
            <a:off x="6085314" y="1747722"/>
            <a:ext cx="389429" cy="39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E47B6AD-A90B-4532-A475-54B2C2998CD4}"/>
              </a:ext>
            </a:extLst>
          </p:cNvPr>
          <p:cNvSpPr txBox="1"/>
          <p:nvPr/>
        </p:nvSpPr>
        <p:spPr>
          <a:xfrm>
            <a:off x="9649095" y="2639837"/>
            <a:ext cx="18510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 fontAlgn="base"/>
            <a:r>
              <a:rPr lang="en-US" sz="1400" dirty="0"/>
              <a:t>Scope and objectives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2E3DC3D-02F0-4C03-ABEA-E6A083C4CD49}"/>
              </a:ext>
            </a:extLst>
          </p:cNvPr>
          <p:cNvSpPr txBox="1"/>
          <p:nvPr/>
        </p:nvSpPr>
        <p:spPr>
          <a:xfrm>
            <a:off x="4023770" y="2722660"/>
            <a:ext cx="1478702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 fontAlgn="base"/>
            <a:r>
              <a:rPr lang="en-US" sz="1400" dirty="0"/>
              <a:t>Environmental and social action plan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9E754FE-2B0D-48FF-B3E1-326D15663E07}"/>
              </a:ext>
            </a:extLst>
          </p:cNvPr>
          <p:cNvSpPr txBox="1"/>
          <p:nvPr/>
        </p:nvSpPr>
        <p:spPr>
          <a:xfrm>
            <a:off x="4804708" y="1115800"/>
            <a:ext cx="1595339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marL="0" indent="0" algn="ctr" fontAlgn="base">
              <a:buNone/>
            </a:pPr>
            <a:r>
              <a:rPr lang="en-US" sz="1400" dirty="0">
                <a:solidFill>
                  <a:srgbClr val="00B0F0"/>
                </a:solidFill>
              </a:rPr>
              <a:t>Key report contents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B9A027-BBEA-4600-9ECF-A19AC4FEB727}"/>
              </a:ext>
            </a:extLst>
          </p:cNvPr>
          <p:cNvSpPr txBox="1"/>
          <p:nvPr/>
        </p:nvSpPr>
        <p:spPr>
          <a:xfrm>
            <a:off x="9038707" y="3990473"/>
            <a:ext cx="1851027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 fontAlgn="base"/>
            <a:r>
              <a:rPr lang="en-US" sz="1400" dirty="0"/>
              <a:t>project description and Environmental and social setting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5AE027F-8FD0-4578-BCE5-B2E8BE2F0C4C}"/>
              </a:ext>
            </a:extLst>
          </p:cNvPr>
          <p:cNvSpPr/>
          <p:nvPr/>
        </p:nvSpPr>
        <p:spPr>
          <a:xfrm rot="2642287">
            <a:off x="7341733" y="4346236"/>
            <a:ext cx="389429" cy="39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C4BEC1D-9DF4-4B39-A22A-69FFDE31B368}"/>
              </a:ext>
            </a:extLst>
          </p:cNvPr>
          <p:cNvSpPr/>
          <p:nvPr/>
        </p:nvSpPr>
        <p:spPr>
          <a:xfrm rot="16200000">
            <a:off x="8598215" y="1559819"/>
            <a:ext cx="389429" cy="39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D3E2C98-48DC-432B-B762-C0135C37BFBF}"/>
              </a:ext>
            </a:extLst>
          </p:cNvPr>
          <p:cNvSpPr/>
          <p:nvPr/>
        </p:nvSpPr>
        <p:spPr>
          <a:xfrm rot="18718471">
            <a:off x="9042009" y="2615016"/>
            <a:ext cx="389429" cy="39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E161E0-002D-48F8-84E0-71CE1C881914}"/>
              </a:ext>
            </a:extLst>
          </p:cNvPr>
          <p:cNvSpPr txBox="1"/>
          <p:nvPr/>
        </p:nvSpPr>
        <p:spPr>
          <a:xfrm>
            <a:off x="6772682" y="4858963"/>
            <a:ext cx="1478702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 fontAlgn="base"/>
            <a:r>
              <a:rPr lang="en-US" sz="1400" dirty="0"/>
              <a:t>legal framework and Reference standards 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6E01BA8-C16D-4597-AD9E-A4E4875F1ECA}"/>
              </a:ext>
            </a:extLst>
          </p:cNvPr>
          <p:cNvSpPr/>
          <p:nvPr/>
        </p:nvSpPr>
        <p:spPr>
          <a:xfrm>
            <a:off x="8541535" y="3771226"/>
            <a:ext cx="304431" cy="367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8CFDAF-140E-4B86-8A94-5A82B12387FD}"/>
              </a:ext>
            </a:extLst>
          </p:cNvPr>
          <p:cNvSpPr txBox="1"/>
          <p:nvPr/>
        </p:nvSpPr>
        <p:spPr>
          <a:xfrm>
            <a:off x="8991601" y="1308492"/>
            <a:ext cx="18510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marL="0" indent="0" algn="ctr" fontAlgn="base">
              <a:buNone/>
            </a:pPr>
            <a:r>
              <a:rPr lang="en-US" sz="1400" dirty="0"/>
              <a:t>Executive summary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F21C1C-5FDA-46BA-B3AF-82071C586BBD}"/>
              </a:ext>
            </a:extLst>
          </p:cNvPr>
          <p:cNvSpPr txBox="1"/>
          <p:nvPr/>
        </p:nvSpPr>
        <p:spPr>
          <a:xfrm>
            <a:off x="4448170" y="4134135"/>
            <a:ext cx="1478702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marL="0" indent="0" algn="ctr" fontAlgn="base">
              <a:buNone/>
            </a:pPr>
            <a:r>
              <a:rPr lang="en-US" sz="1400" dirty="0"/>
              <a:t>Compliance review/Gap analysis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3DCD40B-0914-4724-97D3-CE84649E40E3}"/>
              </a:ext>
            </a:extLst>
          </p:cNvPr>
          <p:cNvSpPr/>
          <p:nvPr/>
        </p:nvSpPr>
        <p:spPr>
          <a:xfrm rot="8120156">
            <a:off x="5706571" y="3009074"/>
            <a:ext cx="389429" cy="39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E52318AC-C702-48F7-AC49-ADCEA9990F36}"/>
              </a:ext>
            </a:extLst>
          </p:cNvPr>
          <p:cNvSpPr/>
          <p:nvPr/>
        </p:nvSpPr>
        <p:spPr>
          <a:xfrm rot="5786662">
            <a:off x="6060296" y="3924999"/>
            <a:ext cx="389429" cy="39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pic>
        <p:nvPicPr>
          <p:cNvPr id="15" name="Graphic 14" descr="Closed book">
            <a:extLst>
              <a:ext uri="{FF2B5EF4-FFF2-40B4-BE49-F238E27FC236}">
                <a16:creationId xmlns:a16="http://schemas.microsoft.com/office/drawing/2014/main" id="{DFB397B9-7A4C-42FA-8D30-B4C70EB0D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7793" y="2627140"/>
            <a:ext cx="960911" cy="960911"/>
          </a:xfrm>
          <a:prstGeom prst="rect">
            <a:avLst/>
          </a:prstGeom>
        </p:spPr>
      </p:pic>
      <p:pic>
        <p:nvPicPr>
          <p:cNvPr id="14" name="How to Conduct ESDD Pt4 4">
            <a:hlinkClick r:id="" action="ppaction://media"/>
            <a:extLst>
              <a:ext uri="{FF2B5EF4-FFF2-40B4-BE49-F238E27FC236}">
                <a16:creationId xmlns:a16="http://schemas.microsoft.com/office/drawing/2014/main" id="{315AC5BA-097F-4170-8139-7779508EB3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00122" y="61610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861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726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69" grpId="0"/>
      <p:bldP spid="73" grpId="0"/>
      <p:bldP spid="3" grpId="0"/>
      <p:bldP spid="7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A7DBC-335D-4AA1-8C2A-C2FB6DD5D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32" y="1123837"/>
            <a:ext cx="3353622" cy="460118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Developing </a:t>
            </a:r>
            <a:r>
              <a:rPr lang="en-US" dirty="0">
                <a:solidFill>
                  <a:srgbClr val="FFFF00"/>
                </a:solidFill>
              </a:rPr>
              <a:t>Action Plans</a:t>
            </a:r>
            <a:endParaRPr lang="en-US" dirty="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8DDC7A02-273D-4AF7-8CB8-22E3E2762F31}"/>
              </a:ext>
            </a:extLst>
          </p:cNvPr>
          <p:cNvSpPr/>
          <p:nvPr/>
        </p:nvSpPr>
        <p:spPr>
          <a:xfrm>
            <a:off x="6280029" y="1639020"/>
            <a:ext cx="2653450" cy="25036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62" y="12436"/>
                </a:moveTo>
                <a:cubicBezTo>
                  <a:pt x="20562" y="12598"/>
                  <a:pt x="20602" y="12760"/>
                  <a:pt x="20602" y="12881"/>
                </a:cubicBezTo>
                <a:cubicBezTo>
                  <a:pt x="20602" y="12962"/>
                  <a:pt x="20602" y="13043"/>
                  <a:pt x="20642" y="13124"/>
                </a:cubicBezTo>
                <a:cubicBezTo>
                  <a:pt x="20642" y="13124"/>
                  <a:pt x="20642" y="13124"/>
                  <a:pt x="20642" y="13164"/>
                </a:cubicBezTo>
                <a:cubicBezTo>
                  <a:pt x="20642" y="13164"/>
                  <a:pt x="20642" y="13164"/>
                  <a:pt x="20642" y="13205"/>
                </a:cubicBezTo>
                <a:cubicBezTo>
                  <a:pt x="20602" y="13245"/>
                  <a:pt x="20562" y="13326"/>
                  <a:pt x="20482" y="13367"/>
                </a:cubicBezTo>
                <a:cubicBezTo>
                  <a:pt x="20402" y="13448"/>
                  <a:pt x="20322" y="13529"/>
                  <a:pt x="20242" y="13609"/>
                </a:cubicBezTo>
                <a:cubicBezTo>
                  <a:pt x="20202" y="13650"/>
                  <a:pt x="20123" y="13731"/>
                  <a:pt x="20083" y="13771"/>
                </a:cubicBezTo>
                <a:cubicBezTo>
                  <a:pt x="19963" y="13893"/>
                  <a:pt x="19843" y="13973"/>
                  <a:pt x="19723" y="14095"/>
                </a:cubicBezTo>
                <a:cubicBezTo>
                  <a:pt x="19604" y="14216"/>
                  <a:pt x="19524" y="14297"/>
                  <a:pt x="19404" y="14418"/>
                </a:cubicBezTo>
                <a:cubicBezTo>
                  <a:pt x="19284" y="14540"/>
                  <a:pt x="19204" y="14661"/>
                  <a:pt x="19084" y="14782"/>
                </a:cubicBezTo>
                <a:cubicBezTo>
                  <a:pt x="19084" y="14823"/>
                  <a:pt x="19045" y="14823"/>
                  <a:pt x="19045" y="14863"/>
                </a:cubicBezTo>
                <a:cubicBezTo>
                  <a:pt x="19045" y="14904"/>
                  <a:pt x="19005" y="14904"/>
                  <a:pt x="19005" y="14944"/>
                </a:cubicBezTo>
                <a:cubicBezTo>
                  <a:pt x="19005" y="14944"/>
                  <a:pt x="18965" y="14985"/>
                  <a:pt x="18965" y="14985"/>
                </a:cubicBezTo>
                <a:cubicBezTo>
                  <a:pt x="18965" y="14702"/>
                  <a:pt x="18965" y="14418"/>
                  <a:pt x="18965" y="14135"/>
                </a:cubicBezTo>
                <a:cubicBezTo>
                  <a:pt x="18965" y="14095"/>
                  <a:pt x="18965" y="14054"/>
                  <a:pt x="18965" y="14014"/>
                </a:cubicBezTo>
                <a:cubicBezTo>
                  <a:pt x="18965" y="13973"/>
                  <a:pt x="19005" y="13973"/>
                  <a:pt x="19005" y="13933"/>
                </a:cubicBezTo>
                <a:cubicBezTo>
                  <a:pt x="19045" y="13893"/>
                  <a:pt x="19045" y="13852"/>
                  <a:pt x="19084" y="13852"/>
                </a:cubicBezTo>
                <a:cubicBezTo>
                  <a:pt x="19084" y="13852"/>
                  <a:pt x="19084" y="13852"/>
                  <a:pt x="19124" y="13812"/>
                </a:cubicBezTo>
                <a:cubicBezTo>
                  <a:pt x="19204" y="13731"/>
                  <a:pt x="19284" y="13609"/>
                  <a:pt x="19364" y="13529"/>
                </a:cubicBezTo>
                <a:cubicBezTo>
                  <a:pt x="19444" y="13407"/>
                  <a:pt x="19564" y="13326"/>
                  <a:pt x="19643" y="13205"/>
                </a:cubicBezTo>
                <a:cubicBezTo>
                  <a:pt x="19683" y="13164"/>
                  <a:pt x="19683" y="13124"/>
                  <a:pt x="19723" y="13124"/>
                </a:cubicBezTo>
                <a:cubicBezTo>
                  <a:pt x="19763" y="13043"/>
                  <a:pt x="19843" y="13003"/>
                  <a:pt x="19883" y="12922"/>
                </a:cubicBezTo>
                <a:cubicBezTo>
                  <a:pt x="19883" y="12922"/>
                  <a:pt x="19923" y="12881"/>
                  <a:pt x="19923" y="12881"/>
                </a:cubicBezTo>
                <a:cubicBezTo>
                  <a:pt x="19963" y="12841"/>
                  <a:pt x="20003" y="12800"/>
                  <a:pt x="20003" y="12800"/>
                </a:cubicBezTo>
                <a:cubicBezTo>
                  <a:pt x="20083" y="12720"/>
                  <a:pt x="20122" y="12679"/>
                  <a:pt x="20202" y="12598"/>
                </a:cubicBezTo>
                <a:cubicBezTo>
                  <a:pt x="20282" y="12517"/>
                  <a:pt x="20402" y="12436"/>
                  <a:pt x="20482" y="12355"/>
                </a:cubicBezTo>
                <a:cubicBezTo>
                  <a:pt x="20482" y="12355"/>
                  <a:pt x="20522" y="12315"/>
                  <a:pt x="20522" y="12315"/>
                </a:cubicBezTo>
                <a:cubicBezTo>
                  <a:pt x="20522" y="12275"/>
                  <a:pt x="20522" y="12356"/>
                  <a:pt x="2056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40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3" y="9645"/>
                  <a:pt x="20203" y="9686"/>
                </a:cubicBezTo>
                <a:cubicBezTo>
                  <a:pt x="20203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4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4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5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6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5" y="4994"/>
                  <a:pt x="19124" y="4953"/>
                </a:cubicBezTo>
                <a:close/>
                <a:moveTo>
                  <a:pt x="18246" y="4225"/>
                </a:moveTo>
                <a:cubicBezTo>
                  <a:pt x="1828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6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1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2" y="4468"/>
                </a:cubicBezTo>
                <a:cubicBezTo>
                  <a:pt x="15252" y="4468"/>
                  <a:pt x="15252" y="4508"/>
                  <a:pt x="15252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3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3" y="3578"/>
                  <a:pt x="14693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9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9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58" y="949"/>
                  <a:pt x="11658" y="949"/>
                </a:cubicBezTo>
                <a:close/>
                <a:moveTo>
                  <a:pt x="10460" y="949"/>
                </a:moveTo>
                <a:cubicBezTo>
                  <a:pt x="10500" y="908"/>
                  <a:pt x="10500" y="908"/>
                  <a:pt x="10540" y="868"/>
                </a:cubicBezTo>
                <a:cubicBezTo>
                  <a:pt x="10540" y="868"/>
                  <a:pt x="10540" y="827"/>
                  <a:pt x="10580" y="827"/>
                </a:cubicBezTo>
                <a:cubicBezTo>
                  <a:pt x="10580" y="827"/>
                  <a:pt x="10580" y="827"/>
                  <a:pt x="10580" y="827"/>
                </a:cubicBezTo>
                <a:cubicBezTo>
                  <a:pt x="10899" y="827"/>
                  <a:pt x="11219" y="868"/>
                  <a:pt x="11498" y="868"/>
                </a:cubicBezTo>
                <a:cubicBezTo>
                  <a:pt x="11498" y="868"/>
                  <a:pt x="11498" y="868"/>
                  <a:pt x="11538" y="868"/>
                </a:cubicBezTo>
                <a:cubicBezTo>
                  <a:pt x="11538" y="868"/>
                  <a:pt x="11498" y="908"/>
                  <a:pt x="11498" y="908"/>
                </a:cubicBezTo>
                <a:cubicBezTo>
                  <a:pt x="11419" y="989"/>
                  <a:pt x="11379" y="1070"/>
                  <a:pt x="11299" y="1151"/>
                </a:cubicBezTo>
                <a:cubicBezTo>
                  <a:pt x="11219" y="1232"/>
                  <a:pt x="11179" y="1313"/>
                  <a:pt x="11099" y="1394"/>
                </a:cubicBezTo>
                <a:cubicBezTo>
                  <a:pt x="11019" y="1475"/>
                  <a:pt x="10939" y="1556"/>
                  <a:pt x="10860" y="1677"/>
                </a:cubicBezTo>
                <a:cubicBezTo>
                  <a:pt x="10820" y="1717"/>
                  <a:pt x="10780" y="1758"/>
                  <a:pt x="10740" y="1798"/>
                </a:cubicBezTo>
                <a:cubicBezTo>
                  <a:pt x="10700" y="1879"/>
                  <a:pt x="10660" y="1920"/>
                  <a:pt x="10580" y="2000"/>
                </a:cubicBezTo>
                <a:cubicBezTo>
                  <a:pt x="10540" y="2081"/>
                  <a:pt x="10500" y="2122"/>
                  <a:pt x="10460" y="2203"/>
                </a:cubicBezTo>
                <a:cubicBezTo>
                  <a:pt x="10380" y="2324"/>
                  <a:pt x="10340" y="2405"/>
                  <a:pt x="10301" y="2526"/>
                </a:cubicBezTo>
                <a:cubicBezTo>
                  <a:pt x="10301" y="2526"/>
                  <a:pt x="10301" y="2526"/>
                  <a:pt x="10301" y="2526"/>
                </a:cubicBezTo>
                <a:cubicBezTo>
                  <a:pt x="10101" y="2526"/>
                  <a:pt x="9901" y="2526"/>
                  <a:pt x="9702" y="2526"/>
                </a:cubicBezTo>
                <a:cubicBezTo>
                  <a:pt x="9662" y="2526"/>
                  <a:pt x="9662" y="2526"/>
                  <a:pt x="9622" y="2526"/>
                </a:cubicBezTo>
                <a:cubicBezTo>
                  <a:pt x="9542" y="2526"/>
                  <a:pt x="9422" y="2526"/>
                  <a:pt x="9342" y="2526"/>
                </a:cubicBezTo>
                <a:cubicBezTo>
                  <a:pt x="9342" y="2526"/>
                  <a:pt x="9342" y="2526"/>
                  <a:pt x="9342" y="2526"/>
                </a:cubicBezTo>
                <a:cubicBezTo>
                  <a:pt x="9262" y="2526"/>
                  <a:pt x="9183" y="2526"/>
                  <a:pt x="9143" y="2526"/>
                </a:cubicBezTo>
                <a:cubicBezTo>
                  <a:pt x="9143" y="2526"/>
                  <a:pt x="9143" y="2526"/>
                  <a:pt x="9143" y="2526"/>
                </a:cubicBezTo>
                <a:cubicBezTo>
                  <a:pt x="9183" y="2486"/>
                  <a:pt x="9262" y="2405"/>
                  <a:pt x="9302" y="2364"/>
                </a:cubicBezTo>
                <a:cubicBezTo>
                  <a:pt x="9342" y="2324"/>
                  <a:pt x="9382" y="2284"/>
                  <a:pt x="9422" y="2243"/>
                </a:cubicBezTo>
                <a:cubicBezTo>
                  <a:pt x="9502" y="2162"/>
                  <a:pt x="9582" y="2081"/>
                  <a:pt x="9662" y="2000"/>
                </a:cubicBezTo>
                <a:cubicBezTo>
                  <a:pt x="9702" y="1960"/>
                  <a:pt x="9742" y="1920"/>
                  <a:pt x="9782" y="1879"/>
                </a:cubicBezTo>
                <a:cubicBezTo>
                  <a:pt x="9821" y="1839"/>
                  <a:pt x="9821" y="1839"/>
                  <a:pt x="9861" y="1798"/>
                </a:cubicBezTo>
                <a:cubicBezTo>
                  <a:pt x="9861" y="1798"/>
                  <a:pt x="9901" y="1758"/>
                  <a:pt x="9901" y="1758"/>
                </a:cubicBezTo>
                <a:cubicBezTo>
                  <a:pt x="9941" y="1717"/>
                  <a:pt x="9941" y="1717"/>
                  <a:pt x="9981" y="1677"/>
                </a:cubicBezTo>
                <a:cubicBezTo>
                  <a:pt x="9981" y="1677"/>
                  <a:pt x="9981" y="1677"/>
                  <a:pt x="9981" y="1677"/>
                </a:cubicBezTo>
                <a:cubicBezTo>
                  <a:pt x="9981" y="1677"/>
                  <a:pt x="10021" y="1636"/>
                  <a:pt x="10021" y="1636"/>
                </a:cubicBezTo>
                <a:cubicBezTo>
                  <a:pt x="10061" y="1596"/>
                  <a:pt x="10101" y="1555"/>
                  <a:pt x="10141" y="1475"/>
                </a:cubicBezTo>
                <a:cubicBezTo>
                  <a:pt x="10221" y="1353"/>
                  <a:pt x="10301" y="1272"/>
                  <a:pt x="10380" y="1151"/>
                </a:cubicBezTo>
                <a:cubicBezTo>
                  <a:pt x="10380" y="1070"/>
                  <a:pt x="10420" y="1030"/>
                  <a:pt x="1046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9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B4000AC3-EE35-4ED5-9D74-6322A7534AE8}"/>
              </a:ext>
            </a:extLst>
          </p:cNvPr>
          <p:cNvSpPr/>
          <p:nvPr/>
        </p:nvSpPr>
        <p:spPr>
          <a:xfrm rot="10800000">
            <a:off x="6085314" y="1754534"/>
            <a:ext cx="389429" cy="39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E47B6AD-A90B-4532-A475-54B2C2998CD4}"/>
              </a:ext>
            </a:extLst>
          </p:cNvPr>
          <p:cNvSpPr txBox="1"/>
          <p:nvPr/>
        </p:nvSpPr>
        <p:spPr>
          <a:xfrm>
            <a:off x="9649095" y="2623795"/>
            <a:ext cx="18510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marL="0" indent="0" algn="ctr" fontAlgn="base">
              <a:buNone/>
            </a:pPr>
            <a:r>
              <a:rPr lang="en-US" sz="1400" dirty="0"/>
              <a:t>Gap statement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5AE027F-8FD0-4578-BCE5-B2E8BE2F0C4C}"/>
              </a:ext>
            </a:extLst>
          </p:cNvPr>
          <p:cNvSpPr/>
          <p:nvPr/>
        </p:nvSpPr>
        <p:spPr>
          <a:xfrm rot="2642287">
            <a:off x="7341733" y="4346236"/>
            <a:ext cx="389429" cy="39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C4BEC1D-9DF4-4B39-A22A-69FFDE31B368}"/>
              </a:ext>
            </a:extLst>
          </p:cNvPr>
          <p:cNvSpPr/>
          <p:nvPr/>
        </p:nvSpPr>
        <p:spPr>
          <a:xfrm rot="16200000">
            <a:off x="8598215" y="1559819"/>
            <a:ext cx="389429" cy="39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D3E2C98-48DC-432B-B762-C0135C37BFBF}"/>
              </a:ext>
            </a:extLst>
          </p:cNvPr>
          <p:cNvSpPr/>
          <p:nvPr/>
        </p:nvSpPr>
        <p:spPr>
          <a:xfrm rot="18718471">
            <a:off x="9042009" y="2615016"/>
            <a:ext cx="389429" cy="39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E161E0-002D-48F8-84E0-71CE1C881914}"/>
              </a:ext>
            </a:extLst>
          </p:cNvPr>
          <p:cNvSpPr txBox="1"/>
          <p:nvPr/>
        </p:nvSpPr>
        <p:spPr>
          <a:xfrm>
            <a:off x="6772682" y="4900054"/>
            <a:ext cx="147870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marL="0" indent="0" algn="ctr" fontAlgn="base">
              <a:buNone/>
            </a:pPr>
            <a:r>
              <a:rPr lang="en-US" sz="1400" dirty="0"/>
              <a:t>Completion indicator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8CFDAF-140E-4B86-8A94-5A82B12387FD}"/>
              </a:ext>
            </a:extLst>
          </p:cNvPr>
          <p:cNvSpPr txBox="1"/>
          <p:nvPr/>
        </p:nvSpPr>
        <p:spPr>
          <a:xfrm>
            <a:off x="9059915" y="1307977"/>
            <a:ext cx="18510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marL="0" indent="0" algn="ctr" fontAlgn="base">
              <a:buNone/>
            </a:pPr>
            <a:r>
              <a:rPr lang="en-US" sz="1400" dirty="0"/>
              <a:t>Reference standard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298244-D799-42E4-B738-A5FF1B1632C6}"/>
              </a:ext>
            </a:extLst>
          </p:cNvPr>
          <p:cNvSpPr txBox="1"/>
          <p:nvPr/>
        </p:nvSpPr>
        <p:spPr>
          <a:xfrm>
            <a:off x="9214635" y="4051907"/>
            <a:ext cx="18510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marL="0" indent="0" algn="ctr" fontAlgn="base">
              <a:buNone/>
            </a:pPr>
            <a:r>
              <a:rPr lang="en-US" sz="1400" dirty="0"/>
              <a:t>Corrective action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8374539-A75A-48B3-B9FE-8B5D88602CD9}"/>
              </a:ext>
            </a:extLst>
          </p:cNvPr>
          <p:cNvSpPr txBox="1"/>
          <p:nvPr/>
        </p:nvSpPr>
        <p:spPr>
          <a:xfrm>
            <a:off x="3794041" y="3050524"/>
            <a:ext cx="1851027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marL="0" indent="0" algn="ctr" fontAlgn="base">
              <a:buNone/>
            </a:pPr>
            <a:r>
              <a:rPr lang="en-US" sz="1400" dirty="0"/>
              <a:t>Timelines for implementation</a:t>
            </a: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3EFBCF99-70E8-4CF2-A98E-92F5B7DC12BA}"/>
              </a:ext>
            </a:extLst>
          </p:cNvPr>
          <p:cNvSpPr/>
          <p:nvPr/>
        </p:nvSpPr>
        <p:spPr>
          <a:xfrm rot="7964567">
            <a:off x="5624654" y="3075728"/>
            <a:ext cx="389429" cy="39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352DFB41-2CD5-486D-9FDD-C98B78C48FE6}"/>
              </a:ext>
            </a:extLst>
          </p:cNvPr>
          <p:cNvSpPr/>
          <p:nvPr/>
        </p:nvSpPr>
        <p:spPr>
          <a:xfrm rot="20538227">
            <a:off x="8688739" y="3663865"/>
            <a:ext cx="389429" cy="39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3964171-60DA-4C00-99B4-BCB53698B316}"/>
              </a:ext>
            </a:extLst>
          </p:cNvPr>
          <p:cNvSpPr txBox="1"/>
          <p:nvPr/>
        </p:nvSpPr>
        <p:spPr>
          <a:xfrm>
            <a:off x="4436547" y="974898"/>
            <a:ext cx="1851027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marL="0" indent="0" algn="ctr" fontAlgn="base">
              <a:buNone/>
            </a:pPr>
            <a:r>
              <a:rPr lang="en-US" sz="1400" dirty="0">
                <a:solidFill>
                  <a:srgbClr val="00B0F0"/>
                </a:solidFill>
              </a:rPr>
              <a:t>Environmental and social action plan sections</a:t>
            </a:r>
          </a:p>
        </p:txBody>
      </p:sp>
      <p:grpSp>
        <p:nvGrpSpPr>
          <p:cNvPr id="41" name="Graphic 140" descr="Presentation with bar chart RTL">
            <a:extLst>
              <a:ext uri="{FF2B5EF4-FFF2-40B4-BE49-F238E27FC236}">
                <a16:creationId xmlns:a16="http://schemas.microsoft.com/office/drawing/2014/main" id="{EF8D593A-1DF4-4653-AF61-799689061551}"/>
              </a:ext>
            </a:extLst>
          </p:cNvPr>
          <p:cNvGrpSpPr/>
          <p:nvPr/>
        </p:nvGrpSpPr>
        <p:grpSpPr>
          <a:xfrm>
            <a:off x="7021626" y="2517068"/>
            <a:ext cx="980813" cy="1149848"/>
            <a:chOff x="9073787" y="4278889"/>
            <a:chExt cx="914400" cy="914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E1D074F-00F0-4C62-A5A2-28E4F28ABF29}"/>
                </a:ext>
              </a:extLst>
            </p:cNvPr>
            <p:cNvSpPr/>
            <p:nvPr/>
          </p:nvSpPr>
          <p:spPr>
            <a:xfrm>
              <a:off x="9169037" y="4383664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0 w 723900"/>
                <a:gd name="connsiteY4" fmla="*/ 485775 h 714375"/>
                <a:gd name="connsiteX5" fmla="*/ 19050 w 723900"/>
                <a:gd name="connsiteY5" fmla="*/ 504825 h 714375"/>
                <a:gd name="connsiteX6" fmla="*/ 309944 w 723900"/>
                <a:gd name="connsiteY6" fmla="*/ 504825 h 714375"/>
                <a:gd name="connsiteX7" fmla="*/ 163544 w 723900"/>
                <a:gd name="connsiteY7" fmla="*/ 651224 h 714375"/>
                <a:gd name="connsiteX8" fmla="*/ 163544 w 723900"/>
                <a:gd name="connsiteY8" fmla="*/ 678180 h 714375"/>
                <a:gd name="connsiteX9" fmla="*/ 190500 w 723900"/>
                <a:gd name="connsiteY9" fmla="*/ 678180 h 714375"/>
                <a:gd name="connsiteX10" fmla="*/ 342900 w 723900"/>
                <a:gd name="connsiteY10" fmla="*/ 525780 h 714375"/>
                <a:gd name="connsiteX11" fmla="*/ 342900 w 723900"/>
                <a:gd name="connsiteY11" fmla="*/ 695325 h 714375"/>
                <a:gd name="connsiteX12" fmla="*/ 361950 w 723900"/>
                <a:gd name="connsiteY12" fmla="*/ 714375 h 714375"/>
                <a:gd name="connsiteX13" fmla="*/ 381000 w 723900"/>
                <a:gd name="connsiteY13" fmla="*/ 695325 h 714375"/>
                <a:gd name="connsiteX14" fmla="*/ 381000 w 723900"/>
                <a:gd name="connsiteY14" fmla="*/ 526066 h 714375"/>
                <a:gd name="connsiteX15" fmla="*/ 533400 w 723900"/>
                <a:gd name="connsiteY15" fmla="*/ 678466 h 714375"/>
                <a:gd name="connsiteX16" fmla="*/ 560499 w 723900"/>
                <a:gd name="connsiteY16" fmla="*/ 678609 h 714375"/>
                <a:gd name="connsiteX17" fmla="*/ 560642 w 723900"/>
                <a:gd name="connsiteY17" fmla="*/ 651510 h 714375"/>
                <a:gd name="connsiteX18" fmla="*/ 413957 w 723900"/>
                <a:gd name="connsiteY18" fmla="*/ 504825 h 714375"/>
                <a:gd name="connsiteX19" fmla="*/ 704850 w 723900"/>
                <a:gd name="connsiteY19" fmla="*/ 504825 h 714375"/>
                <a:gd name="connsiteX20" fmla="*/ 723900 w 723900"/>
                <a:gd name="connsiteY20" fmla="*/ 485775 h 714375"/>
                <a:gd name="connsiteX21" fmla="*/ 704850 w 723900"/>
                <a:gd name="connsiteY21" fmla="*/ 466725 h 714375"/>
                <a:gd name="connsiteX22" fmla="*/ 685800 w 723900"/>
                <a:gd name="connsiteY22" fmla="*/ 466725 h 714375"/>
                <a:gd name="connsiteX23" fmla="*/ 685800 w 723900"/>
                <a:gd name="connsiteY23" fmla="*/ 76200 h 714375"/>
                <a:gd name="connsiteX24" fmla="*/ 704850 w 723900"/>
                <a:gd name="connsiteY24" fmla="*/ 76200 h 714375"/>
                <a:gd name="connsiteX25" fmla="*/ 723900 w 723900"/>
                <a:gd name="connsiteY25" fmla="*/ 57150 h 714375"/>
                <a:gd name="connsiteX26" fmla="*/ 704850 w 723900"/>
                <a:gd name="connsiteY26" fmla="*/ 38100 h 714375"/>
                <a:gd name="connsiteX27" fmla="*/ 381000 w 723900"/>
                <a:gd name="connsiteY27" fmla="*/ 38100 h 714375"/>
                <a:gd name="connsiteX28" fmla="*/ 381000 w 723900"/>
                <a:gd name="connsiteY28" fmla="*/ 19050 h 714375"/>
                <a:gd name="connsiteX29" fmla="*/ 361950 w 723900"/>
                <a:gd name="connsiteY29" fmla="*/ 0 h 714375"/>
                <a:gd name="connsiteX30" fmla="*/ 342900 w 723900"/>
                <a:gd name="connsiteY30" fmla="*/ 19050 h 714375"/>
                <a:gd name="connsiteX31" fmla="*/ 342900 w 723900"/>
                <a:gd name="connsiteY31" fmla="*/ 38100 h 714375"/>
                <a:gd name="connsiteX32" fmla="*/ 19050 w 723900"/>
                <a:gd name="connsiteY32" fmla="*/ 38100 h 714375"/>
                <a:gd name="connsiteX33" fmla="*/ 0 w 723900"/>
                <a:gd name="connsiteY33" fmla="*/ 57150 h 714375"/>
                <a:gd name="connsiteX34" fmla="*/ 19050 w 723900"/>
                <a:gd name="connsiteY34" fmla="*/ 76200 h 714375"/>
                <a:gd name="connsiteX35" fmla="*/ 38100 w 723900"/>
                <a:gd name="connsiteY35" fmla="*/ 76200 h 714375"/>
                <a:gd name="connsiteX36" fmla="*/ 38100 w 723900"/>
                <a:gd name="connsiteY36" fmla="*/ 466725 h 714375"/>
                <a:gd name="connsiteX37" fmla="*/ 19050 w 723900"/>
                <a:gd name="connsiteY37" fmla="*/ 466725 h 714375"/>
                <a:gd name="connsiteX38" fmla="*/ 0 w 723900"/>
                <a:gd name="connsiteY38" fmla="*/ 4857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0" y="485775"/>
                  </a:move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544" y="651224"/>
                  </a:lnTo>
                  <a:cubicBezTo>
                    <a:pt x="156100" y="658668"/>
                    <a:pt x="156100" y="670736"/>
                    <a:pt x="163544" y="678180"/>
                  </a:cubicBezTo>
                  <a:cubicBezTo>
                    <a:pt x="170988" y="685624"/>
                    <a:pt x="183056" y="685624"/>
                    <a:pt x="190500" y="678180"/>
                  </a:cubicBezTo>
                  <a:lnTo>
                    <a:pt x="342900" y="525780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6066"/>
                  </a:lnTo>
                  <a:lnTo>
                    <a:pt x="533400" y="678466"/>
                  </a:lnTo>
                  <a:cubicBezTo>
                    <a:pt x="540844" y="685989"/>
                    <a:pt x="552976" y="686052"/>
                    <a:pt x="560499" y="678609"/>
                  </a:cubicBezTo>
                  <a:cubicBezTo>
                    <a:pt x="568022" y="671165"/>
                    <a:pt x="568085" y="659033"/>
                    <a:pt x="560642" y="651510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4B5D011-BBBA-46C7-93F7-958158D43FFC}"/>
                </a:ext>
              </a:extLst>
            </p:cNvPr>
            <p:cNvSpPr/>
            <p:nvPr/>
          </p:nvSpPr>
          <p:spPr>
            <a:xfrm>
              <a:off x="9378587" y="4526539"/>
              <a:ext cx="76200" cy="266700"/>
            </a:xfrm>
            <a:custGeom>
              <a:avLst/>
              <a:gdLst>
                <a:gd name="connsiteX0" fmla="*/ 0 w 76200"/>
                <a:gd name="connsiteY0" fmla="*/ 0 h 266700"/>
                <a:gd name="connsiteX1" fmla="*/ 76200 w 76200"/>
                <a:gd name="connsiteY1" fmla="*/ 0 h 266700"/>
                <a:gd name="connsiteX2" fmla="*/ 76200 w 76200"/>
                <a:gd name="connsiteY2" fmla="*/ 266700 h 266700"/>
                <a:gd name="connsiteX3" fmla="*/ 0 w 76200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66700">
                  <a:moveTo>
                    <a:pt x="0" y="0"/>
                  </a:moveTo>
                  <a:lnTo>
                    <a:pt x="76200" y="0"/>
                  </a:lnTo>
                  <a:lnTo>
                    <a:pt x="76200" y="26670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72AF1A0-AB74-47B8-8970-20909083E750}"/>
                </a:ext>
              </a:extLst>
            </p:cNvPr>
            <p:cNvSpPr/>
            <p:nvPr/>
          </p:nvSpPr>
          <p:spPr>
            <a:xfrm>
              <a:off x="9492887" y="4612264"/>
              <a:ext cx="76200" cy="180975"/>
            </a:xfrm>
            <a:custGeom>
              <a:avLst/>
              <a:gdLst>
                <a:gd name="connsiteX0" fmla="*/ 0 w 76200"/>
                <a:gd name="connsiteY0" fmla="*/ 0 h 180975"/>
                <a:gd name="connsiteX1" fmla="*/ 76200 w 76200"/>
                <a:gd name="connsiteY1" fmla="*/ 0 h 180975"/>
                <a:gd name="connsiteX2" fmla="*/ 76200 w 76200"/>
                <a:gd name="connsiteY2" fmla="*/ 180975 h 180975"/>
                <a:gd name="connsiteX3" fmla="*/ 0 w 76200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80975">
                  <a:moveTo>
                    <a:pt x="0" y="0"/>
                  </a:moveTo>
                  <a:lnTo>
                    <a:pt x="76200" y="0"/>
                  </a:lnTo>
                  <a:lnTo>
                    <a:pt x="76200" y="180975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917D518-025F-4E4D-8A90-B1C3E73D35F0}"/>
                </a:ext>
              </a:extLst>
            </p:cNvPr>
            <p:cNvSpPr/>
            <p:nvPr/>
          </p:nvSpPr>
          <p:spPr>
            <a:xfrm>
              <a:off x="9607187" y="4678939"/>
              <a:ext cx="76200" cy="114300"/>
            </a:xfrm>
            <a:custGeom>
              <a:avLst/>
              <a:gdLst>
                <a:gd name="connsiteX0" fmla="*/ 0 w 76200"/>
                <a:gd name="connsiteY0" fmla="*/ 0 h 114300"/>
                <a:gd name="connsiteX1" fmla="*/ 76200 w 76200"/>
                <a:gd name="connsiteY1" fmla="*/ 0 h 114300"/>
                <a:gd name="connsiteX2" fmla="*/ 76200 w 76200"/>
                <a:gd name="connsiteY2" fmla="*/ 114300 h 114300"/>
                <a:gd name="connsiteX3" fmla="*/ 0 w 762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14300">
                  <a:moveTo>
                    <a:pt x="0" y="0"/>
                  </a:moveTo>
                  <a:lnTo>
                    <a:pt x="76200" y="0"/>
                  </a:lnTo>
                  <a:lnTo>
                    <a:pt x="76200" y="11430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pic>
        <p:nvPicPr>
          <p:cNvPr id="3" name="How to Conduct ESDD Pt4 5">
            <a:hlinkClick r:id="" action="ppaction://media"/>
            <a:extLst>
              <a:ext uri="{FF2B5EF4-FFF2-40B4-BE49-F238E27FC236}">
                <a16:creationId xmlns:a16="http://schemas.microsoft.com/office/drawing/2014/main" id="{7BB7BF2B-585A-43E9-A439-FF88012586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00122" y="61766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5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42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9" grpId="0"/>
      <p:bldP spid="7" grpId="0"/>
      <p:bldP spid="9" grpId="0"/>
      <p:bldP spid="29" grpId="0"/>
      <p:bldP spid="30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A7DBC-335D-4AA1-8C2A-C2FB6DD5D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Test your </a:t>
            </a:r>
            <a:r>
              <a:rPr lang="en-US" dirty="0">
                <a:solidFill>
                  <a:srgbClr val="FFFF00"/>
                </a:solidFill>
              </a:rPr>
              <a:t>knowledge!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976FB-EBB1-426C-A945-A6FC2DD4B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8"/>
            <a:ext cx="7806917" cy="5466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i="1" dirty="0"/>
              <a:t>Name 3 components of ESDD Reports </a:t>
            </a:r>
          </a:p>
          <a:p>
            <a:pPr marL="0" indent="0">
              <a:buNone/>
            </a:pPr>
            <a:r>
              <a:rPr lang="en-US" sz="2800" i="1" dirty="0"/>
              <a:t>Name 2 components of ESDD Action Plans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9711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14:flythrough/>
      </p:transition>
    </mc:Choice>
    <mc:Fallback xmlns="">
      <p:transition spd="slow" advClick="0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A7DBC-335D-4AA1-8C2A-C2FB6DD5D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Next Up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976FB-EBB1-426C-A945-A6FC2DD4B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Part 5 – ESAP Legalization, Implementation and Monitoring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i="1" dirty="0"/>
              <a:t>Coming soon</a:t>
            </a:r>
            <a:r>
              <a:rPr lang="en-US" sz="2800" i="1"/>
              <a:t>: </a:t>
            </a:r>
            <a:r>
              <a:rPr lang="en-US" sz="2800" i="1">
                <a:solidFill>
                  <a:schemeClr val="accent1">
                    <a:lumMod val="75000"/>
                  </a:schemeClr>
                </a:solidFill>
              </a:rPr>
              <a:t>www.climatesynergy.net </a:t>
            </a:r>
            <a:r>
              <a:rPr lang="en-US" sz="2800" i="1"/>
              <a:t>for </a:t>
            </a:r>
            <a:r>
              <a:rPr lang="en-US" sz="2800" i="1" dirty="0"/>
              <a:t>articles, short courses and knowledge sharing on sustainability and impact management.</a:t>
            </a:r>
          </a:p>
        </p:txBody>
      </p:sp>
      <p:pic>
        <p:nvPicPr>
          <p:cNvPr id="4" name="How to Conduct ESDD Pt4 7">
            <a:hlinkClick r:id="" action="ppaction://media"/>
            <a:extLst>
              <a:ext uri="{FF2B5EF4-FFF2-40B4-BE49-F238E27FC236}">
                <a16:creationId xmlns:a16="http://schemas.microsoft.com/office/drawing/2014/main" id="{8B922129-39E8-4194-8B9D-A8834D671E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74548" y="61065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042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4690</TotalTime>
  <Words>805</Words>
  <Application>Microsoft Office PowerPoint</Application>
  <PresentationFormat>Widescreen</PresentationFormat>
  <Paragraphs>77</Paragraphs>
  <Slides>7</Slides>
  <Notes>6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Bodoni MT</vt:lpstr>
      <vt:lpstr>Calibri</vt:lpstr>
      <vt:lpstr>Corbel</vt:lpstr>
      <vt:lpstr>Learning Curve Pro</vt:lpstr>
      <vt:lpstr>Wingdings 2</vt:lpstr>
      <vt:lpstr>Frame</vt:lpstr>
      <vt:lpstr>Environmental and Social Due Diligence Simplified Part 4 – Writing Reports and Developing Action Plans</vt:lpstr>
      <vt:lpstr>PowerPoint Presentation</vt:lpstr>
      <vt:lpstr>Recap </vt:lpstr>
      <vt:lpstr>Writing Due Diligence Reports</vt:lpstr>
      <vt:lpstr>Developing Action Plans</vt:lpstr>
      <vt:lpstr>Test your knowledge! </vt:lpstr>
      <vt:lpstr>Next Up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Development Impact Theory, Framework &amp; Plan</dc:title>
  <dc:creator>Omawumi Kola-Lawal</dc:creator>
  <cp:lastModifiedBy>Omawumi  Kola-Lawal</cp:lastModifiedBy>
  <cp:revision>123</cp:revision>
  <dcterms:created xsi:type="dcterms:W3CDTF">2020-08-05T17:00:01Z</dcterms:created>
  <dcterms:modified xsi:type="dcterms:W3CDTF">2024-06-17T12:12:43Z</dcterms:modified>
</cp:coreProperties>
</file>